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aira Medium"/>
      <p:regular r:id="rId15"/>
    </p:embeddedFont>
    <p:embeddedFont>
      <p:font typeface="Saira Medium"/>
      <p:regular r:id="rId16"/>
    </p:embeddedFont>
    <p:embeddedFont>
      <p:font typeface="Saira Medium"/>
      <p:regular r:id="rId17"/>
    </p:embeddedFont>
    <p:embeddedFont>
      <p:font typeface="Saira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120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Assignment: Mastering Functions &amp; Classes in Python</a:t>
            </a:r>
            <a:endParaRPr lang="en-US" sz="4450" dirty="0"/>
          </a:p>
        </p:txBody>
      </p:sp>
      <p:sp>
        <p:nvSpPr>
          <p:cNvPr id="4" name="Text 1"/>
          <p:cNvSpPr/>
          <p:nvPr/>
        </p:nvSpPr>
        <p:spPr>
          <a:xfrm>
            <a:off x="793790" y="447770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This assignment will test your knowledge of Python functions and classes. You will write functions to perform calculations and process data. You will also define classes with attributes, methods, and inheritance.</a:t>
            </a:r>
            <a:endParaRPr lang="en-US" sz="1750" dirty="0"/>
          </a:p>
        </p:txBody>
      </p:sp>
      <p:sp>
        <p:nvSpPr>
          <p:cNvPr id="5" name="Shape 2"/>
          <p:cNvSpPr/>
          <p:nvPr/>
        </p:nvSpPr>
        <p:spPr>
          <a:xfrm>
            <a:off x="793790" y="5838468"/>
            <a:ext cx="362903" cy="362903"/>
          </a:xfrm>
          <a:prstGeom prst="roundRect">
            <a:avLst>
              <a:gd name="adj" fmla="val 25194296"/>
            </a:avLst>
          </a:prstGeom>
          <a:solidFill>
            <a:srgbClr val="56C9F2"/>
          </a:solidFill>
          <a:ln w="7620">
            <a:solidFill>
              <a:srgbClr val="FFFFFF"/>
            </a:solidFill>
            <a:prstDash val="solid"/>
          </a:ln>
        </p:spPr>
      </p:sp>
      <p:sp>
        <p:nvSpPr>
          <p:cNvPr id="6" name="Text 3"/>
          <p:cNvSpPr/>
          <p:nvPr/>
        </p:nvSpPr>
        <p:spPr>
          <a:xfrm>
            <a:off x="909757" y="5971103"/>
            <a:ext cx="130850"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Roboto Medium" pitchFamily="34" charset="0"/>
                <a:ea typeface="Roboto Medium" pitchFamily="34" charset="-122"/>
                <a:cs typeface="Roboto Medium" pitchFamily="34" charset="-120"/>
              </a:rPr>
              <a:t>NK</a:t>
            </a:r>
            <a:endParaRPr lang="en-US" sz="750" dirty="0"/>
          </a:p>
        </p:txBody>
      </p:sp>
      <p:sp>
        <p:nvSpPr>
          <p:cNvPr id="7" name="Text 4"/>
          <p:cNvSpPr/>
          <p:nvPr/>
        </p:nvSpPr>
        <p:spPr>
          <a:xfrm>
            <a:off x="1270040" y="5821561"/>
            <a:ext cx="1577697" cy="396835"/>
          </a:xfrm>
          <a:prstGeom prst="rect">
            <a:avLst/>
          </a:prstGeom>
          <a:noFill/>
          <a:ln/>
        </p:spPr>
        <p:txBody>
          <a:bodyPr wrap="none" lIns="0" tIns="0" rIns="0" bIns="0" rtlCol="0" anchor="t"/>
          <a:lstStyle/>
          <a:p>
            <a:pPr algn="l" indent="0" marL="0">
              <a:lnSpc>
                <a:spcPts val="3100"/>
              </a:lnSpc>
              <a:buNone/>
            </a:pPr>
            <a:r>
              <a:rPr lang="en-US" sz="2200" b="1" dirty="0">
                <a:solidFill>
                  <a:srgbClr val="E5E0DF"/>
                </a:solidFill>
                <a:latin typeface="Roboto Bold" pitchFamily="34" charset="0"/>
                <a:ea typeface="Roboto Bold" pitchFamily="34" charset="-122"/>
                <a:cs typeface="Roboto Bold" pitchFamily="34" charset="-120"/>
              </a:rPr>
              <a:t>by Naveen K</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54530"/>
            <a:ext cx="7931468"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Part 1: Function Fundamentals</a:t>
            </a:r>
            <a:endParaRPr lang="en-US" sz="4450" dirty="0"/>
          </a:p>
        </p:txBody>
      </p:sp>
      <p:sp>
        <p:nvSpPr>
          <p:cNvPr id="3" name="Text 1"/>
          <p:cNvSpPr/>
          <p:nvPr/>
        </p:nvSpPr>
        <p:spPr>
          <a:xfrm>
            <a:off x="793790" y="32302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Objective</a:t>
            </a:r>
            <a:endParaRPr lang="en-US" sz="2200" dirty="0"/>
          </a:p>
        </p:txBody>
      </p:sp>
      <p:sp>
        <p:nvSpPr>
          <p:cNvPr id="4" name="Text 2"/>
          <p:cNvSpPr/>
          <p:nvPr/>
        </p:nvSpPr>
        <p:spPr>
          <a:xfrm>
            <a:off x="793790" y="3811429"/>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Demonstrate proficiency in defining and using Python functions.</a:t>
            </a:r>
            <a:endParaRPr lang="en-US" sz="1750" dirty="0"/>
          </a:p>
        </p:txBody>
      </p:sp>
      <p:sp>
        <p:nvSpPr>
          <p:cNvPr id="5" name="Text 3"/>
          <p:cNvSpPr/>
          <p:nvPr/>
        </p:nvSpPr>
        <p:spPr>
          <a:xfrm>
            <a:off x="793790" y="47640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Task 1</a:t>
            </a:r>
            <a:endParaRPr lang="en-US" sz="2200" dirty="0"/>
          </a:p>
        </p:txBody>
      </p:sp>
      <p:sp>
        <p:nvSpPr>
          <p:cNvPr id="6" name="Text 4"/>
          <p:cNvSpPr/>
          <p:nvPr/>
        </p:nvSpPr>
        <p:spPr>
          <a:xfrm>
            <a:off x="793790" y="5345192"/>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Write a function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calculate_area(shape, \*\*kwargs)</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that calculates the area of a rectangle or a circle.</a:t>
            </a:r>
            <a:endParaRPr lang="en-US" sz="1750" dirty="0"/>
          </a:p>
        </p:txBody>
      </p:sp>
      <p:sp>
        <p:nvSpPr>
          <p:cNvPr id="7" name="Text 5"/>
          <p:cNvSpPr/>
          <p:nvPr/>
        </p:nvSpPr>
        <p:spPr>
          <a:xfrm>
            <a:off x="7599521" y="32302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Task 2</a:t>
            </a:r>
            <a:endParaRPr lang="en-US" sz="2200" dirty="0"/>
          </a:p>
        </p:txBody>
      </p:sp>
      <p:sp>
        <p:nvSpPr>
          <p:cNvPr id="8" name="Text 6"/>
          <p:cNvSpPr/>
          <p:nvPr/>
        </p:nvSpPr>
        <p:spPr>
          <a:xfrm>
            <a:off x="7599521" y="3811429"/>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Create a function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process_list(data, operation)</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that processes a list of numbers using a given operation.</a:t>
            </a:r>
            <a:endParaRPr lang="en-US" sz="1750" dirty="0"/>
          </a:p>
        </p:txBody>
      </p:sp>
      <p:sp>
        <p:nvSpPr>
          <p:cNvPr id="9" name="Text 7"/>
          <p:cNvSpPr/>
          <p:nvPr/>
        </p:nvSpPr>
        <p:spPr>
          <a:xfrm>
            <a:off x="7599521" y="4741307"/>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Include error handling for non-numerical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4405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Part 2: Introduction to Classes</a:t>
            </a:r>
            <a:endParaRPr lang="en-US" sz="4450" dirty="0"/>
          </a:p>
        </p:txBody>
      </p:sp>
      <p:sp>
        <p:nvSpPr>
          <p:cNvPr id="4" name="Shape 1"/>
          <p:cNvSpPr/>
          <p:nvPr/>
        </p:nvSpPr>
        <p:spPr>
          <a:xfrm>
            <a:off x="793790" y="2801779"/>
            <a:ext cx="3664863" cy="2441377"/>
          </a:xfrm>
          <a:prstGeom prst="roundRect">
            <a:avLst>
              <a:gd name="adj" fmla="val 8362"/>
            </a:avLst>
          </a:prstGeom>
          <a:solidFill>
            <a:srgbClr val="030303"/>
          </a:solidFill>
          <a:ln w="22860">
            <a:solidFill>
              <a:srgbClr val="FC8337"/>
            </a:solidFill>
            <a:prstDash val="solid"/>
          </a:ln>
        </p:spPr>
      </p:sp>
      <p:sp>
        <p:nvSpPr>
          <p:cNvPr id="5" name="Text 2"/>
          <p:cNvSpPr/>
          <p:nvPr/>
        </p:nvSpPr>
        <p:spPr>
          <a:xfrm>
            <a:off x="1043464" y="30514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Objective</a:t>
            </a:r>
            <a:endParaRPr lang="en-US" sz="2200" dirty="0"/>
          </a:p>
        </p:txBody>
      </p:sp>
      <p:sp>
        <p:nvSpPr>
          <p:cNvPr id="6" name="Text 3"/>
          <p:cNvSpPr/>
          <p:nvPr/>
        </p:nvSpPr>
        <p:spPr>
          <a:xfrm>
            <a:off x="1043464" y="3541871"/>
            <a:ext cx="316551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Understand and implement basic Python classes.</a:t>
            </a:r>
            <a:endParaRPr lang="en-US" sz="1750" dirty="0"/>
          </a:p>
        </p:txBody>
      </p:sp>
      <p:sp>
        <p:nvSpPr>
          <p:cNvPr id="7" name="Shape 4"/>
          <p:cNvSpPr/>
          <p:nvPr/>
        </p:nvSpPr>
        <p:spPr>
          <a:xfrm>
            <a:off x="4685467" y="2801779"/>
            <a:ext cx="3664863" cy="2441377"/>
          </a:xfrm>
          <a:prstGeom prst="roundRect">
            <a:avLst>
              <a:gd name="adj" fmla="val 8362"/>
            </a:avLst>
          </a:prstGeom>
          <a:solidFill>
            <a:srgbClr val="030303"/>
          </a:solidFill>
          <a:ln w="22860">
            <a:solidFill>
              <a:srgbClr val="FC8337"/>
            </a:solidFill>
            <a:prstDash val="solid"/>
          </a:ln>
        </p:spPr>
      </p:sp>
      <p:sp>
        <p:nvSpPr>
          <p:cNvPr id="8" name="Text 5"/>
          <p:cNvSpPr/>
          <p:nvPr/>
        </p:nvSpPr>
        <p:spPr>
          <a:xfrm>
            <a:off x="4935141" y="30514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Task 1</a:t>
            </a:r>
            <a:endParaRPr lang="en-US" sz="2200" dirty="0"/>
          </a:p>
        </p:txBody>
      </p:sp>
      <p:sp>
        <p:nvSpPr>
          <p:cNvPr id="9" name="Text 6"/>
          <p:cNvSpPr/>
          <p:nvPr/>
        </p:nvSpPr>
        <p:spPr>
          <a:xfrm>
            <a:off x="4935141" y="3541871"/>
            <a:ext cx="3165515"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Define a class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Dog</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with attributes: name, breed, and age. Implement a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bark()</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and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human_age()</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method.</a:t>
            </a:r>
            <a:endParaRPr lang="en-US" sz="1750" dirty="0"/>
          </a:p>
        </p:txBody>
      </p:sp>
      <p:sp>
        <p:nvSpPr>
          <p:cNvPr id="10" name="Shape 7"/>
          <p:cNvSpPr/>
          <p:nvPr/>
        </p:nvSpPr>
        <p:spPr>
          <a:xfrm>
            <a:off x="793790" y="5469969"/>
            <a:ext cx="7556421" cy="1715572"/>
          </a:xfrm>
          <a:prstGeom prst="roundRect">
            <a:avLst>
              <a:gd name="adj" fmla="val 11900"/>
            </a:avLst>
          </a:prstGeom>
          <a:solidFill>
            <a:srgbClr val="030303"/>
          </a:solidFill>
          <a:ln w="22860">
            <a:solidFill>
              <a:srgbClr val="FC8337"/>
            </a:solidFill>
            <a:prstDash val="solid"/>
          </a:ln>
        </p:spPr>
      </p:sp>
      <p:sp>
        <p:nvSpPr>
          <p:cNvPr id="11" name="Text 8"/>
          <p:cNvSpPr/>
          <p:nvPr/>
        </p:nvSpPr>
        <p:spPr>
          <a:xfrm>
            <a:off x="1043464" y="571964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Task 2</a:t>
            </a:r>
            <a:endParaRPr lang="en-US" sz="2200" dirty="0"/>
          </a:p>
        </p:txBody>
      </p:sp>
      <p:sp>
        <p:nvSpPr>
          <p:cNvPr id="12" name="Text 9"/>
          <p:cNvSpPr/>
          <p:nvPr/>
        </p:nvSpPr>
        <p:spPr>
          <a:xfrm>
            <a:off x="1043464" y="6210062"/>
            <a:ext cx="7057073"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Create two instances of the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Dog</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class and print their attributes. Show how to call the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bark()</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and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human_age()</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methods.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5493"/>
            <a:ext cx="6338292"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Part 3: Class Inheritance</a:t>
            </a:r>
            <a:endParaRPr lang="en-US" sz="4450" dirty="0"/>
          </a:p>
        </p:txBody>
      </p:sp>
      <p:pic>
        <p:nvPicPr>
          <p:cNvPr id="4" name="Image 1" descr="preencoded.png">    </p:cNvPr>
          <p:cNvPicPr>
            <a:picLocks noChangeAspect="1"/>
          </p:cNvPicPr>
          <p:nvPr/>
        </p:nvPicPr>
        <p:blipFill>
          <a:blip r:embed="rId2"/>
          <a:stretch>
            <a:fillRect/>
          </a:stretch>
        </p:blipFill>
        <p:spPr>
          <a:xfrm>
            <a:off x="6280190" y="2134433"/>
            <a:ext cx="1134070" cy="1669852"/>
          </a:xfrm>
          <a:prstGeom prst="rect">
            <a:avLst/>
          </a:prstGeom>
        </p:spPr>
      </p:pic>
      <p:sp>
        <p:nvSpPr>
          <p:cNvPr id="5" name="Text 1"/>
          <p:cNvSpPr/>
          <p:nvPr/>
        </p:nvSpPr>
        <p:spPr>
          <a:xfrm>
            <a:off x="7754422" y="23612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Employee Class</a:t>
            </a:r>
            <a:endParaRPr lang="en-US" sz="2200" dirty="0"/>
          </a:p>
        </p:txBody>
      </p:sp>
      <p:sp>
        <p:nvSpPr>
          <p:cNvPr id="6" name="Text 2"/>
          <p:cNvSpPr/>
          <p:nvPr/>
        </p:nvSpPr>
        <p:spPr>
          <a:xfrm>
            <a:off x="7754422" y="2851666"/>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Create a base class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Employee</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with attributes name, employee_id, and salary.</a:t>
            </a:r>
            <a:endParaRPr lang="en-US" sz="1750" dirty="0"/>
          </a:p>
        </p:txBody>
      </p:sp>
      <p:pic>
        <p:nvPicPr>
          <p:cNvPr id="7" name="Image 2" descr="preencoded.png">    </p:cNvPr>
          <p:cNvPicPr>
            <a:picLocks noChangeAspect="1"/>
          </p:cNvPicPr>
          <p:nvPr/>
        </p:nvPicPr>
        <p:blipFill>
          <a:blip r:embed="rId3"/>
          <a:stretch>
            <a:fillRect/>
          </a:stretch>
        </p:blipFill>
        <p:spPr>
          <a:xfrm>
            <a:off x="6280190" y="3804285"/>
            <a:ext cx="1134070" cy="1669852"/>
          </a:xfrm>
          <a:prstGeom prst="rect">
            <a:avLst/>
          </a:prstGeom>
        </p:spPr>
      </p:pic>
      <p:sp>
        <p:nvSpPr>
          <p:cNvPr id="8" name="Text 3"/>
          <p:cNvSpPr/>
          <p:nvPr/>
        </p:nvSpPr>
        <p:spPr>
          <a:xfrm>
            <a:off x="7754422" y="40310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Manager Class</a:t>
            </a:r>
            <a:endParaRPr lang="en-US" sz="2200" dirty="0"/>
          </a:p>
        </p:txBody>
      </p:sp>
      <p:sp>
        <p:nvSpPr>
          <p:cNvPr id="9" name="Text 4"/>
          <p:cNvSpPr/>
          <p:nvPr/>
        </p:nvSpPr>
        <p:spPr>
          <a:xfrm>
            <a:off x="7754422" y="452151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Create a subclass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Manager</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that inherits from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Employee</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Add a department attribute.</a:t>
            </a:r>
            <a:endParaRPr lang="en-US" sz="1750" dirty="0"/>
          </a:p>
        </p:txBody>
      </p:sp>
      <p:pic>
        <p:nvPicPr>
          <p:cNvPr id="10" name="Image 3" descr="preencoded.png">    </p:cNvPr>
          <p:cNvPicPr>
            <a:picLocks noChangeAspect="1"/>
          </p:cNvPicPr>
          <p:nvPr/>
        </p:nvPicPr>
        <p:blipFill>
          <a:blip r:embed="rId4"/>
          <a:stretch>
            <a:fillRect/>
          </a:stretch>
        </p:blipFill>
        <p:spPr>
          <a:xfrm>
            <a:off x="6280190" y="5474137"/>
            <a:ext cx="1134070" cy="1669852"/>
          </a:xfrm>
          <a:prstGeom prst="rect">
            <a:avLst/>
          </a:prstGeom>
        </p:spPr>
      </p:pic>
      <p:sp>
        <p:nvSpPr>
          <p:cNvPr id="11" name="Text 5"/>
          <p:cNvSpPr/>
          <p:nvPr/>
        </p:nvSpPr>
        <p:spPr>
          <a:xfrm>
            <a:off x="7754422" y="570095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Override</a:t>
            </a:r>
            <a:endParaRPr lang="en-US" sz="2200" dirty="0"/>
          </a:p>
        </p:txBody>
      </p:sp>
      <p:sp>
        <p:nvSpPr>
          <p:cNvPr id="12" name="Text 6"/>
          <p:cNvSpPr/>
          <p:nvPr/>
        </p:nvSpPr>
        <p:spPr>
          <a:xfrm>
            <a:off x="7754422" y="619136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Override the </a:t>
            </a:r>
            <a:pPr algn="l" indent="0" marL="0">
              <a:lnSpc>
                <a:spcPts val="2850"/>
              </a:lnSpc>
              <a:buNone/>
            </a:pPr>
            <a:r>
              <a:rPr lang="en-US" sz="1750" b="1" dirty="0">
                <a:solidFill>
                  <a:srgbClr val="E5E0DF"/>
                </a:solidFill>
                <a:latin typeface="Roboto" pitchFamily="34" charset="0"/>
                <a:ea typeface="Roboto" pitchFamily="34" charset="-122"/>
                <a:cs typeface="Roboto" pitchFamily="34" charset="-120"/>
              </a:rPr>
              <a:t>give_raise()</a:t>
            </a:r>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 method to give managers a 10% higher raise.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7898606"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Part 4: Class &amp; Static Methods</a:t>
            </a:r>
            <a:endParaRPr lang="en-US" sz="4450" dirty="0"/>
          </a:p>
        </p:txBody>
      </p:sp>
      <p:sp>
        <p:nvSpPr>
          <p:cNvPr id="3" name="Text 1"/>
          <p:cNvSpPr/>
          <p:nvPr/>
        </p:nvSpPr>
        <p:spPr>
          <a:xfrm>
            <a:off x="1743789" y="4087892"/>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dog_count</a:t>
            </a:r>
            <a:endParaRPr lang="en-US" sz="2200" dirty="0"/>
          </a:p>
        </p:txBody>
      </p:sp>
      <p:sp>
        <p:nvSpPr>
          <p:cNvPr id="4" name="Text 2"/>
          <p:cNvSpPr/>
          <p:nvPr/>
        </p:nvSpPr>
        <p:spPr>
          <a:xfrm>
            <a:off x="793790" y="4578310"/>
            <a:ext cx="3785235" cy="725805"/>
          </a:xfrm>
          <a:prstGeom prst="rect">
            <a:avLst/>
          </a:prstGeom>
          <a:noFill/>
          <a:ln/>
        </p:spPr>
        <p:txBody>
          <a:bodyPr wrap="square" lIns="0" tIns="0" rIns="0" bIns="0" rtlCol="0" anchor="t"/>
          <a:lstStyle/>
          <a:p>
            <a:pPr algn="r" indent="0" marL="0">
              <a:lnSpc>
                <a:spcPts val="2850"/>
              </a:lnSpc>
              <a:buNone/>
            </a:pPr>
            <a:r>
              <a:rPr lang="en-US" sz="1750" dirty="0">
                <a:solidFill>
                  <a:srgbClr val="E5E0DF"/>
                </a:solidFill>
                <a:latin typeface="Roboto" pitchFamily="34" charset="0"/>
                <a:ea typeface="Roboto" pitchFamily="34" charset="-122"/>
                <a:cs typeface="Roboto" pitchFamily="34" charset="-120"/>
              </a:rPr>
              <a:t>Add a class attribute dog_count initialized to 0.</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5571411" y="4209098"/>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7" name="Text 4"/>
          <p:cNvSpPr/>
          <p:nvPr/>
        </p:nvSpPr>
        <p:spPr>
          <a:xfrm>
            <a:off x="9937790" y="26800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get_dog_count()</a:t>
            </a:r>
            <a:endParaRPr lang="en-US" sz="2200" dirty="0"/>
          </a:p>
        </p:txBody>
      </p:sp>
      <p:sp>
        <p:nvSpPr>
          <p:cNvPr id="8" name="Text 5"/>
          <p:cNvSpPr/>
          <p:nvPr/>
        </p:nvSpPr>
        <p:spPr>
          <a:xfrm>
            <a:off x="9937790" y="3170515"/>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Implement a class method get_dog_count() that returns the current value of dog_count.</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170307" y="3258026"/>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1" name="Text 7"/>
          <p:cNvSpPr/>
          <p:nvPr/>
        </p:nvSpPr>
        <p:spPr>
          <a:xfrm>
            <a:off x="9937790" y="51326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is_valid_age(age)</a:t>
            </a:r>
            <a:endParaRPr lang="en-US" sz="2200" dirty="0"/>
          </a:p>
        </p:txBody>
      </p:sp>
      <p:sp>
        <p:nvSpPr>
          <p:cNvPr id="12" name="Text 8"/>
          <p:cNvSpPr/>
          <p:nvPr/>
        </p:nvSpPr>
        <p:spPr>
          <a:xfrm>
            <a:off x="9937790" y="5623084"/>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Implement a static method is_valid_age(age) that returns True if the age is valid.</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7694533" y="5984200"/>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9153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Grading Rubric</a:t>
            </a:r>
            <a:endParaRPr lang="en-US" sz="4450" dirty="0"/>
          </a:p>
        </p:txBody>
      </p:sp>
      <p:sp>
        <p:nvSpPr>
          <p:cNvPr id="4" name="Shape 1"/>
          <p:cNvSpPr/>
          <p:nvPr/>
        </p:nvSpPr>
        <p:spPr>
          <a:xfrm>
            <a:off x="793790" y="2840474"/>
            <a:ext cx="7556421" cy="2616518"/>
          </a:xfrm>
          <a:prstGeom prst="roundRect">
            <a:avLst>
              <a:gd name="adj" fmla="val 7802"/>
            </a:avLst>
          </a:prstGeom>
          <a:noFill/>
          <a:ln w="7620">
            <a:solidFill>
              <a:srgbClr val="FFFFFF">
                <a:alpha val="24000"/>
              </a:srgbClr>
            </a:solidFill>
            <a:prstDash val="solid"/>
          </a:ln>
        </p:spPr>
      </p:sp>
      <p:sp>
        <p:nvSpPr>
          <p:cNvPr id="5" name="Shape 2"/>
          <p:cNvSpPr/>
          <p:nvPr/>
        </p:nvSpPr>
        <p:spPr>
          <a:xfrm>
            <a:off x="801410" y="2848094"/>
            <a:ext cx="7541181" cy="650319"/>
          </a:xfrm>
          <a:prstGeom prst="rect">
            <a:avLst/>
          </a:prstGeom>
          <a:solidFill>
            <a:srgbClr val="FFFFFF">
              <a:alpha val="4000"/>
            </a:srgbClr>
          </a:solidFill>
          <a:ln/>
        </p:spPr>
      </p:sp>
      <p:sp>
        <p:nvSpPr>
          <p:cNvPr id="6" name="Text 3"/>
          <p:cNvSpPr/>
          <p:nvPr/>
        </p:nvSpPr>
        <p:spPr>
          <a:xfrm>
            <a:off x="1028224" y="2991803"/>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Function Fundamentals</a:t>
            </a:r>
            <a:endParaRPr lang="en-US" sz="1750" dirty="0"/>
          </a:p>
        </p:txBody>
      </p:sp>
      <p:sp>
        <p:nvSpPr>
          <p:cNvPr id="7" name="Text 4"/>
          <p:cNvSpPr/>
          <p:nvPr/>
        </p:nvSpPr>
        <p:spPr>
          <a:xfrm>
            <a:off x="4802624" y="2991803"/>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25 points</a:t>
            </a:r>
            <a:endParaRPr lang="en-US" sz="1750" dirty="0"/>
          </a:p>
        </p:txBody>
      </p:sp>
      <p:sp>
        <p:nvSpPr>
          <p:cNvPr id="8" name="Shape 5"/>
          <p:cNvSpPr/>
          <p:nvPr/>
        </p:nvSpPr>
        <p:spPr>
          <a:xfrm>
            <a:off x="801410" y="3498413"/>
            <a:ext cx="7541181" cy="650319"/>
          </a:xfrm>
          <a:prstGeom prst="rect">
            <a:avLst/>
          </a:prstGeom>
          <a:solidFill>
            <a:srgbClr val="000000">
              <a:alpha val="4000"/>
            </a:srgbClr>
          </a:solidFill>
          <a:ln/>
        </p:spPr>
      </p:sp>
      <p:sp>
        <p:nvSpPr>
          <p:cNvPr id="9" name="Text 6"/>
          <p:cNvSpPr/>
          <p:nvPr/>
        </p:nvSpPr>
        <p:spPr>
          <a:xfrm>
            <a:off x="1028224" y="3642122"/>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Introduction to Classes</a:t>
            </a:r>
            <a:endParaRPr lang="en-US" sz="1750" dirty="0"/>
          </a:p>
        </p:txBody>
      </p:sp>
      <p:sp>
        <p:nvSpPr>
          <p:cNvPr id="10" name="Text 7"/>
          <p:cNvSpPr/>
          <p:nvPr/>
        </p:nvSpPr>
        <p:spPr>
          <a:xfrm>
            <a:off x="4802624" y="3642122"/>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25 points</a:t>
            </a:r>
            <a:endParaRPr lang="en-US" sz="1750" dirty="0"/>
          </a:p>
        </p:txBody>
      </p:sp>
      <p:sp>
        <p:nvSpPr>
          <p:cNvPr id="11" name="Shape 8"/>
          <p:cNvSpPr/>
          <p:nvPr/>
        </p:nvSpPr>
        <p:spPr>
          <a:xfrm>
            <a:off x="801410" y="4148733"/>
            <a:ext cx="7541181" cy="650319"/>
          </a:xfrm>
          <a:prstGeom prst="rect">
            <a:avLst/>
          </a:prstGeom>
          <a:solidFill>
            <a:srgbClr val="FFFFFF">
              <a:alpha val="4000"/>
            </a:srgbClr>
          </a:solidFill>
          <a:ln/>
        </p:spPr>
      </p:sp>
      <p:sp>
        <p:nvSpPr>
          <p:cNvPr id="12" name="Text 9"/>
          <p:cNvSpPr/>
          <p:nvPr/>
        </p:nvSpPr>
        <p:spPr>
          <a:xfrm>
            <a:off x="1028224" y="429244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Class Inheritance</a:t>
            </a:r>
            <a:endParaRPr lang="en-US" sz="1750" dirty="0"/>
          </a:p>
        </p:txBody>
      </p:sp>
      <p:sp>
        <p:nvSpPr>
          <p:cNvPr id="13" name="Text 10"/>
          <p:cNvSpPr/>
          <p:nvPr/>
        </p:nvSpPr>
        <p:spPr>
          <a:xfrm>
            <a:off x="4802624" y="429244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25 points</a:t>
            </a:r>
            <a:endParaRPr lang="en-US" sz="1750" dirty="0"/>
          </a:p>
        </p:txBody>
      </p:sp>
      <p:sp>
        <p:nvSpPr>
          <p:cNvPr id="14" name="Shape 11"/>
          <p:cNvSpPr/>
          <p:nvPr/>
        </p:nvSpPr>
        <p:spPr>
          <a:xfrm>
            <a:off x="801410" y="4799052"/>
            <a:ext cx="7541181" cy="650319"/>
          </a:xfrm>
          <a:prstGeom prst="rect">
            <a:avLst/>
          </a:prstGeom>
          <a:solidFill>
            <a:srgbClr val="000000">
              <a:alpha val="4000"/>
            </a:srgbClr>
          </a:solidFill>
          <a:ln/>
        </p:spPr>
      </p:sp>
      <p:sp>
        <p:nvSpPr>
          <p:cNvPr id="15" name="Text 12"/>
          <p:cNvSpPr/>
          <p:nvPr/>
        </p:nvSpPr>
        <p:spPr>
          <a:xfrm>
            <a:off x="1028224" y="494276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Class Methods/Static Methods</a:t>
            </a:r>
            <a:endParaRPr lang="en-US" sz="1750" dirty="0"/>
          </a:p>
        </p:txBody>
      </p:sp>
      <p:sp>
        <p:nvSpPr>
          <p:cNvPr id="16" name="Text 13"/>
          <p:cNvSpPr/>
          <p:nvPr/>
        </p:nvSpPr>
        <p:spPr>
          <a:xfrm>
            <a:off x="4802624" y="4942761"/>
            <a:ext cx="3313152"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25 points</a:t>
            </a:r>
            <a:endParaRPr lang="en-US" sz="1750" dirty="0"/>
          </a:p>
        </p:txBody>
      </p:sp>
      <p:sp>
        <p:nvSpPr>
          <p:cNvPr id="17" name="Text 14"/>
          <p:cNvSpPr/>
          <p:nvPr/>
        </p:nvSpPr>
        <p:spPr>
          <a:xfrm>
            <a:off x="793790" y="5712143"/>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Each part of the assignment is worth 25 points. Refer to the detailed rubric for specific grading criteria.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86940"/>
            <a:ext cx="6305907"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Submission Instructions</a:t>
            </a:r>
            <a:endParaRPr lang="en-US" sz="4450" dirty="0"/>
          </a:p>
        </p:txBody>
      </p:sp>
      <p:sp>
        <p:nvSpPr>
          <p:cNvPr id="4" name="Shape 1"/>
          <p:cNvSpPr/>
          <p:nvPr/>
        </p:nvSpPr>
        <p:spPr>
          <a:xfrm>
            <a:off x="6280190" y="3491032"/>
            <a:ext cx="510302" cy="510302"/>
          </a:xfrm>
          <a:prstGeom prst="roundRect">
            <a:avLst>
              <a:gd name="adj" fmla="val 40005"/>
            </a:avLst>
          </a:prstGeom>
          <a:solidFill>
            <a:srgbClr val="030303"/>
          </a:solidFill>
          <a:ln w="22860">
            <a:solidFill>
              <a:srgbClr val="FC8337"/>
            </a:solidFill>
            <a:prstDash val="solid"/>
          </a:ln>
        </p:spPr>
      </p:sp>
      <p:sp>
        <p:nvSpPr>
          <p:cNvPr id="5" name="Text 2"/>
          <p:cNvSpPr/>
          <p:nvPr/>
        </p:nvSpPr>
        <p:spPr>
          <a:xfrm>
            <a:off x="6365260" y="353353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6" name="Text 3"/>
          <p:cNvSpPr/>
          <p:nvPr/>
        </p:nvSpPr>
        <p:spPr>
          <a:xfrm>
            <a:off x="7017306" y="34910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Single Python File</a:t>
            </a:r>
            <a:endParaRPr lang="en-US" sz="2200" dirty="0"/>
          </a:p>
        </p:txBody>
      </p:sp>
      <p:sp>
        <p:nvSpPr>
          <p:cNvPr id="7" name="Text 4"/>
          <p:cNvSpPr/>
          <p:nvPr/>
        </p:nvSpPr>
        <p:spPr>
          <a:xfrm>
            <a:off x="7017306" y="3981450"/>
            <a:ext cx="2927747"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Create a single Python file (.py) containing all code.</a:t>
            </a:r>
            <a:endParaRPr lang="en-US" sz="1750" dirty="0"/>
          </a:p>
        </p:txBody>
      </p:sp>
      <p:sp>
        <p:nvSpPr>
          <p:cNvPr id="8" name="Shape 5"/>
          <p:cNvSpPr/>
          <p:nvPr/>
        </p:nvSpPr>
        <p:spPr>
          <a:xfrm>
            <a:off x="10171867" y="3491032"/>
            <a:ext cx="510302" cy="510302"/>
          </a:xfrm>
          <a:prstGeom prst="roundRect">
            <a:avLst>
              <a:gd name="adj" fmla="val 40005"/>
            </a:avLst>
          </a:prstGeom>
          <a:solidFill>
            <a:srgbClr val="030303"/>
          </a:solidFill>
          <a:ln w="22860">
            <a:solidFill>
              <a:srgbClr val="FC8337"/>
            </a:solidFill>
            <a:prstDash val="solid"/>
          </a:ln>
        </p:spPr>
      </p:sp>
      <p:sp>
        <p:nvSpPr>
          <p:cNvPr id="9" name="Text 6"/>
          <p:cNvSpPr/>
          <p:nvPr/>
        </p:nvSpPr>
        <p:spPr>
          <a:xfrm>
            <a:off x="10256937" y="353353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0" name="Text 7"/>
          <p:cNvSpPr/>
          <p:nvPr/>
        </p:nvSpPr>
        <p:spPr>
          <a:xfrm>
            <a:off x="10908983" y="34910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Comments</a:t>
            </a:r>
            <a:endParaRPr lang="en-US" sz="2200" dirty="0"/>
          </a:p>
        </p:txBody>
      </p:sp>
      <p:sp>
        <p:nvSpPr>
          <p:cNvPr id="11" name="Text 8"/>
          <p:cNvSpPr/>
          <p:nvPr/>
        </p:nvSpPr>
        <p:spPr>
          <a:xfrm>
            <a:off x="10908983" y="3981450"/>
            <a:ext cx="2927747"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Include comments to explain the code logic.</a:t>
            </a:r>
            <a:endParaRPr lang="en-US" sz="1750" dirty="0"/>
          </a:p>
        </p:txBody>
      </p:sp>
      <p:sp>
        <p:nvSpPr>
          <p:cNvPr id="12" name="Shape 9"/>
          <p:cNvSpPr/>
          <p:nvPr/>
        </p:nvSpPr>
        <p:spPr>
          <a:xfrm>
            <a:off x="6280190" y="5189220"/>
            <a:ext cx="510302" cy="510302"/>
          </a:xfrm>
          <a:prstGeom prst="roundRect">
            <a:avLst>
              <a:gd name="adj" fmla="val 40005"/>
            </a:avLst>
          </a:prstGeom>
          <a:solidFill>
            <a:srgbClr val="030303"/>
          </a:solidFill>
          <a:ln w="22860">
            <a:solidFill>
              <a:srgbClr val="FC8337"/>
            </a:solidFill>
            <a:prstDash val="solid"/>
          </a:ln>
        </p:spPr>
      </p:sp>
      <p:sp>
        <p:nvSpPr>
          <p:cNvPr id="13" name="Text 10"/>
          <p:cNvSpPr/>
          <p:nvPr/>
        </p:nvSpPr>
        <p:spPr>
          <a:xfrm>
            <a:off x="6365260" y="5231725"/>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4" name="Text 11"/>
          <p:cNvSpPr/>
          <p:nvPr/>
        </p:nvSpPr>
        <p:spPr>
          <a:xfrm>
            <a:off x="7017306" y="51892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Online Submission</a:t>
            </a:r>
            <a:endParaRPr lang="en-US" sz="2200" dirty="0"/>
          </a:p>
        </p:txBody>
      </p:sp>
      <p:sp>
        <p:nvSpPr>
          <p:cNvPr id="15" name="Text 12"/>
          <p:cNvSpPr/>
          <p:nvPr/>
        </p:nvSpPr>
        <p:spPr>
          <a:xfrm>
            <a:off x="7017306" y="5679638"/>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Submit the file through the online learning platform by the deadline.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09474"/>
            <a:ext cx="6096119"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Resources and Support</a:t>
            </a:r>
            <a:endParaRPr lang="en-US" sz="4450" dirty="0"/>
          </a:p>
        </p:txBody>
      </p:sp>
      <p:pic>
        <p:nvPicPr>
          <p:cNvPr id="4" name="Image 1" descr="preencoded.png">    </p:cNvPr>
          <p:cNvPicPr>
            <a:picLocks noChangeAspect="1"/>
          </p:cNvPicPr>
          <p:nvPr/>
        </p:nvPicPr>
        <p:blipFill>
          <a:blip r:embed="rId2"/>
          <a:stretch>
            <a:fillRect/>
          </a:stretch>
        </p:blipFill>
        <p:spPr>
          <a:xfrm>
            <a:off x="793790" y="2598063"/>
            <a:ext cx="566976" cy="566976"/>
          </a:xfrm>
          <a:prstGeom prst="rect">
            <a:avLst/>
          </a:prstGeom>
        </p:spPr>
      </p:pic>
      <p:sp>
        <p:nvSpPr>
          <p:cNvPr id="5" name="Text 1"/>
          <p:cNvSpPr/>
          <p:nvPr/>
        </p:nvSpPr>
        <p:spPr>
          <a:xfrm>
            <a:off x="1587579" y="25584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Python Docs</a:t>
            </a:r>
            <a:endParaRPr lang="en-US" sz="2200" dirty="0"/>
          </a:p>
        </p:txBody>
      </p:sp>
      <p:pic>
        <p:nvPicPr>
          <p:cNvPr id="6" name="Image 2" descr="preencoded.png">    </p:cNvPr>
          <p:cNvPicPr>
            <a:picLocks noChangeAspect="1"/>
          </p:cNvPicPr>
          <p:nvPr/>
        </p:nvPicPr>
        <p:blipFill>
          <a:blip r:embed="rId3"/>
          <a:stretch>
            <a:fillRect/>
          </a:stretch>
        </p:blipFill>
        <p:spPr>
          <a:xfrm>
            <a:off x="793790" y="3885128"/>
            <a:ext cx="566976" cy="566976"/>
          </a:xfrm>
          <a:prstGeom prst="rect">
            <a:avLst/>
          </a:prstGeom>
        </p:spPr>
      </p:pic>
      <p:sp>
        <p:nvSpPr>
          <p:cNvPr id="7" name="Text 2"/>
          <p:cNvSpPr/>
          <p:nvPr/>
        </p:nvSpPr>
        <p:spPr>
          <a:xfrm>
            <a:off x="1587579" y="384548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Online Tutorials</a:t>
            </a:r>
            <a:endParaRPr lang="en-US" sz="2200" dirty="0"/>
          </a:p>
        </p:txBody>
      </p:sp>
      <p:pic>
        <p:nvPicPr>
          <p:cNvPr id="8" name="Image 3" descr="preencoded.png">    </p:cNvPr>
          <p:cNvPicPr>
            <a:picLocks noChangeAspect="1"/>
          </p:cNvPicPr>
          <p:nvPr/>
        </p:nvPicPr>
        <p:blipFill>
          <a:blip r:embed="rId4"/>
          <a:stretch>
            <a:fillRect/>
          </a:stretch>
        </p:blipFill>
        <p:spPr>
          <a:xfrm>
            <a:off x="793790" y="5172194"/>
            <a:ext cx="566976" cy="566976"/>
          </a:xfrm>
          <a:prstGeom prst="rect">
            <a:avLst/>
          </a:prstGeom>
        </p:spPr>
      </p:pic>
      <p:sp>
        <p:nvSpPr>
          <p:cNvPr id="9" name="Text 3"/>
          <p:cNvSpPr/>
          <p:nvPr/>
        </p:nvSpPr>
        <p:spPr>
          <a:xfrm>
            <a:off x="1587579" y="5132546"/>
            <a:ext cx="2989659"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Instructor Office Hours</a:t>
            </a:r>
            <a:endParaRPr lang="en-US" sz="2200" dirty="0"/>
          </a:p>
        </p:txBody>
      </p:sp>
      <p:sp>
        <p:nvSpPr>
          <p:cNvPr id="10" name="Text 4"/>
          <p:cNvSpPr/>
          <p:nvPr/>
        </p:nvSpPr>
        <p:spPr>
          <a:xfrm>
            <a:off x="793790" y="5994321"/>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Utilize the available resources to help you succeed. Refer to Python documentation, online tutorials, and instructor office hours.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2025-03-20T11:12:08Z</dcterms:created>
  <dcterms:modified xsi:type="dcterms:W3CDTF">2025-03-20T11:12:08Z</dcterms:modified>
</cp:coreProperties>
</file>